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8" r:id="rId7"/>
    <p:sldId id="263" r:id="rId8"/>
    <p:sldId id="260" r:id="rId9"/>
    <p:sldId id="264" r:id="rId10"/>
    <p:sldId id="269" r:id="rId11"/>
    <p:sldId id="261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6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gif>
</file>

<file path=ppt/media/image11.png>
</file>

<file path=ppt/media/image2.jpeg>
</file>

<file path=ppt/media/image3.jp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wmv>
</file>

<file path=ppt/media/media2.mp3>
</file>

<file path=ppt/media/media3.wmv>
</file>

<file path=ppt/media/media4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10/18/2017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file:///D:\OneDrive\thisismetis\sf17_ds8_workingdirectory\SantanderFlask2\Video\predictorpage\PowerPoint\video_id_10000.wmv" TargetMode="External"/><Relationship Id="rId7" Type="http://schemas.openxmlformats.org/officeDocument/2006/relationships/slideLayout" Target="../slideLayouts/slideLayout6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6" Type="http://schemas.microsoft.com/office/2007/relationships/media" Target="file:///D:\OneDrive\thisismetis\sf17_ds8_workingdirectory\SantanderFlask2\Video\predictorpage\PowerPoint\audio_id_10002.mp3" TargetMode="External"/><Relationship Id="rId5" Type="http://schemas.openxmlformats.org/officeDocument/2006/relationships/audio" Target="../media/media4.mp3"/><Relationship Id="rId4" Type="http://schemas.microsoft.com/office/2007/relationships/media" Target="../media/media4.mp3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file:///D:\OneDrive\thisismetis\sf17_ds8_workingdirectory\SantanderFlask2\Video\accountprofilepage\PowerPoint\video_id_10000.wmv" TargetMode="External"/><Relationship Id="rId7" Type="http://schemas.openxmlformats.org/officeDocument/2006/relationships/slideLayout" Target="../slideLayouts/slideLayout6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microsoft.com/office/2007/relationships/media" Target="file:///D:\OneDrive\thisismetis\sf17_ds8_workingdirectory\SantanderFlask2\Video\accountprofilepage\PowerPoint\audio_id_10002.mp3" TargetMode="External"/><Relationship Id="rId5" Type="http://schemas.openxmlformats.org/officeDocument/2006/relationships/audio" Target="../media/media2.mp3"/><Relationship Id="rId4" Type="http://schemas.microsoft.com/office/2007/relationships/media" Target="../media/media2.mp3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Santander Product </a:t>
            </a:r>
            <a:r>
              <a:rPr lang="en-US" dirty="0" err="1"/>
              <a:t>Kaggle</a:t>
            </a:r>
            <a:r>
              <a:rPr lang="en-US" dirty="0"/>
              <a:t> set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 </a:t>
            </a:r>
            <a:r>
              <a:rPr lang="en-US" dirty="0" err="1"/>
              <a:t>llamo</a:t>
            </a:r>
            <a:r>
              <a:rPr lang="en-US" dirty="0"/>
              <a:t> </a:t>
            </a:r>
            <a:r>
              <a:rPr lang="en-US" dirty="0" err="1"/>
              <a:t>andre</a:t>
            </a:r>
            <a:r>
              <a:rPr lang="en-US" dirty="0"/>
              <a:t> </a:t>
            </a:r>
            <a:r>
              <a:rPr lang="en-US" dirty="0" err="1"/>
              <a:t>johnson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686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_id_10000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 r:link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audio_id_10002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 r:link="rId6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7500" y="2540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2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21"/>
    </mc:Choice>
    <mc:Fallback xmlns="">
      <p:transition spd="slow" advTm="371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" presetClass="mediacall" presetSubtype="0" fill="hold" nodeType="withEffect">
                                  <p:stCondLst>
                                    <p:cond delay="37100"/>
                                  </p:stCondLst>
                                  <p:childTnLst>
                                    <p:cmd type="call" cmd="stop">
                                      <p:cBhvr>
                                        <p:cTn id="8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37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1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mediacall" presetSubtype="0" fill="hold" nodeType="withEffect">
                                  <p:stCondLst>
                                    <p:cond delay="22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71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22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3" presetClass="mediacall" presetSubtype="0" fill="hold" nodeType="withEffect">
                                  <p:stCondLst>
                                    <p:cond delay="37121"/>
                                  </p:stCondLst>
                                  <p:childTnLst>
                                    <p:cmd type="call" cmd="stop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37121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0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371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625" y="90578"/>
            <a:ext cx="10396882" cy="1151965"/>
          </a:xfrm>
        </p:spPr>
        <p:txBody>
          <a:bodyPr/>
          <a:lstStyle/>
          <a:p>
            <a:r>
              <a:rPr lang="en-US" dirty="0"/>
              <a:t>Conclusion and 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1397480"/>
            <a:ext cx="10394707" cy="3977106"/>
          </a:xfrm>
        </p:spPr>
        <p:txBody>
          <a:bodyPr/>
          <a:lstStyle/>
          <a:p>
            <a:r>
              <a:rPr lang="en-US" dirty="0"/>
              <a:t>Further clean up data which would require access to source Data</a:t>
            </a:r>
          </a:p>
          <a:p>
            <a:r>
              <a:rPr lang="en-US" dirty="0"/>
              <a:t>Format and build on flask app to make more robust and production ready</a:t>
            </a:r>
          </a:p>
          <a:p>
            <a:r>
              <a:rPr lang="en-US" dirty="0"/>
              <a:t>Model per account type to predict whether client will add account type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093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Questions????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477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459527" cy="3311189"/>
          </a:xfrm>
        </p:spPr>
        <p:txBody>
          <a:bodyPr>
            <a:normAutofit/>
          </a:bodyPr>
          <a:lstStyle/>
          <a:p>
            <a:r>
              <a:rPr lang="en-US" dirty="0"/>
              <a:t>Client: banco Santander a primarily Spanish bank and a wholly owned sub of Santander group which serves over 100mln customers in </a:t>
            </a:r>
            <a:r>
              <a:rPr lang="en-US" dirty="0" err="1"/>
              <a:t>spain</a:t>
            </a:r>
            <a:r>
              <a:rPr lang="en-US" dirty="0"/>
              <a:t>, </a:t>
            </a:r>
            <a:r>
              <a:rPr lang="en-US" dirty="0" err="1"/>
              <a:t>Uk</a:t>
            </a:r>
            <a:r>
              <a:rPr lang="en-US" dirty="0"/>
              <a:t>, other parts of Europe, US, and </a:t>
            </a:r>
            <a:r>
              <a:rPr lang="en-US" dirty="0" err="1"/>
              <a:t>latin</a:t>
            </a:r>
            <a:r>
              <a:rPr lang="en-US" dirty="0"/>
              <a:t> America</a:t>
            </a:r>
          </a:p>
          <a:p>
            <a:r>
              <a:rPr lang="en-US" dirty="0"/>
              <a:t>1.5 years worth of anonymized customer data with demographic information and details on account/Product holdings</a:t>
            </a:r>
          </a:p>
          <a:p>
            <a:r>
              <a:rPr lang="en-US" dirty="0"/>
              <a:t>Analyzed data to classify customers and to develop a predictive model on total number of products and also monthly change in number of products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4007" y="423862"/>
            <a:ext cx="2476500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09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625" y="90578"/>
            <a:ext cx="10396882" cy="115196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997" y="504154"/>
            <a:ext cx="7209178" cy="506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692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997" y="130999"/>
            <a:ext cx="10396882" cy="1151965"/>
          </a:xfrm>
        </p:spPr>
        <p:txBody>
          <a:bodyPr/>
          <a:lstStyle/>
          <a:p>
            <a:r>
              <a:rPr lang="en-US" dirty="0"/>
              <a:t>Number of Accounts by type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840" t="19279" r="18562" b="5067"/>
          <a:stretch/>
        </p:blipFill>
        <p:spPr>
          <a:xfrm>
            <a:off x="357996" y="1020611"/>
            <a:ext cx="11322169" cy="500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313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625" y="90578"/>
            <a:ext cx="10396882" cy="1151965"/>
          </a:xfrm>
        </p:spPr>
        <p:txBody>
          <a:bodyPr>
            <a:noAutofit/>
          </a:bodyPr>
          <a:lstStyle/>
          <a:p>
            <a:r>
              <a:rPr lang="en-US" sz="3600" dirty="0"/>
              <a:t>number of Current accounts by Province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4127" t="19568" r="39080" b="11793"/>
          <a:stretch/>
        </p:blipFill>
        <p:spPr>
          <a:xfrm>
            <a:off x="3412115" y="881333"/>
            <a:ext cx="4446549" cy="449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377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_id_10000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 r:link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audio_id_10002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 r:link="rId6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7500" y="2540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33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66"/>
    </mc:Choice>
    <mc:Fallback xmlns="">
      <p:transition spd="slow" advTm="39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" presetClass="mediacall" presetSubtype="0" fill="hold" nodeType="withEffect">
                                  <p:stCondLst>
                                    <p:cond delay="39066"/>
                                  </p:stCondLst>
                                  <p:childTnLst>
                                    <p:cmd type="call" cmd="stop">
                                      <p:cBhvr>
                                        <p:cTn id="8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39066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1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91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" presetID="3" presetClass="mediacall" presetSubtype="0" fill="hold" nodeType="withEffect">
                                  <p:stCondLst>
                                    <p:cond delay="39066"/>
                                  </p:stCondLst>
                                  <p:childTnLst>
                                    <p:cmd type="call" cmd="stop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39066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8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391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776" y="367720"/>
            <a:ext cx="5133975" cy="511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110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625" y="90578"/>
            <a:ext cx="10396882" cy="1151965"/>
          </a:xfrm>
        </p:spPr>
        <p:txBody>
          <a:bodyPr>
            <a:noAutofit/>
          </a:bodyPr>
          <a:lstStyle/>
          <a:p>
            <a:r>
              <a:rPr lang="en-US" sz="4000" dirty="0"/>
              <a:t>Predictive Model for account holders with 0, 1, 2, 3+ accounts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4020294"/>
              </p:ext>
            </p:extLst>
          </p:nvPr>
        </p:nvGraphicFramePr>
        <p:xfrm>
          <a:off x="884687" y="1547802"/>
          <a:ext cx="10195820" cy="3312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97910">
                  <a:extLst>
                    <a:ext uri="{9D8B030D-6E8A-4147-A177-3AD203B41FA5}">
                      <a16:colId xmlns:a16="http://schemas.microsoft.com/office/drawing/2014/main" val="1090556885"/>
                    </a:ext>
                  </a:extLst>
                </a:gridCol>
                <a:gridCol w="5097910">
                  <a:extLst>
                    <a:ext uri="{9D8B030D-6E8A-4147-A177-3AD203B41FA5}">
                      <a16:colId xmlns:a16="http://schemas.microsoft.com/office/drawing/2014/main" val="4195239674"/>
                    </a:ext>
                  </a:extLst>
                </a:gridCol>
              </a:tblGrid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055550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K-nearest Neighbors (K=18)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0593271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5365719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003056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583912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Gradient</a:t>
                      </a:r>
                      <a:r>
                        <a:rPr lang="en-US" baseline="0" dirty="0"/>
                        <a:t> Boosting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464162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Gradient Boosting (Grid Search)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295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3679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625" y="90578"/>
            <a:ext cx="10396882" cy="1151965"/>
          </a:xfrm>
        </p:spPr>
        <p:txBody>
          <a:bodyPr>
            <a:noAutofit/>
          </a:bodyPr>
          <a:lstStyle/>
          <a:p>
            <a:r>
              <a:rPr lang="en-US" sz="4000" dirty="0"/>
              <a:t>Predictive Model for Change in Products month over month (-1,0,1,2+)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9587929"/>
              </p:ext>
            </p:extLst>
          </p:nvPr>
        </p:nvGraphicFramePr>
        <p:xfrm>
          <a:off x="884687" y="1547802"/>
          <a:ext cx="10195820" cy="3312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97910">
                  <a:extLst>
                    <a:ext uri="{9D8B030D-6E8A-4147-A177-3AD203B41FA5}">
                      <a16:colId xmlns:a16="http://schemas.microsoft.com/office/drawing/2014/main" val="1090556885"/>
                    </a:ext>
                  </a:extLst>
                </a:gridCol>
                <a:gridCol w="5097910">
                  <a:extLst>
                    <a:ext uri="{9D8B030D-6E8A-4147-A177-3AD203B41FA5}">
                      <a16:colId xmlns:a16="http://schemas.microsoft.com/office/drawing/2014/main" val="4195239674"/>
                    </a:ext>
                  </a:extLst>
                </a:gridCol>
              </a:tblGrid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055550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K-nearest Neighbors (K=18)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.667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0593271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.679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5365719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003056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583912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Gradient</a:t>
                      </a:r>
                      <a:r>
                        <a:rPr lang="en-US" baseline="0" dirty="0"/>
                        <a:t> Boosting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464162"/>
                  </a:ext>
                </a:extLst>
              </a:tr>
              <a:tr h="473230">
                <a:tc>
                  <a:txBody>
                    <a:bodyPr/>
                    <a:lstStyle/>
                    <a:p>
                      <a:r>
                        <a:rPr lang="en-US" dirty="0"/>
                        <a:t>Gradient Boosting (Grid Search)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295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08044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9705</TotalTime>
  <Words>237</Words>
  <Application>Microsoft Office PowerPoint</Application>
  <PresentationFormat>Widescreen</PresentationFormat>
  <Paragraphs>43</Paragraphs>
  <Slides>12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Impact</vt:lpstr>
      <vt:lpstr>Main Event</vt:lpstr>
      <vt:lpstr>Santander Product Kaggle set analysis</vt:lpstr>
      <vt:lpstr>overview</vt:lpstr>
      <vt:lpstr>PowerPoint Presentation</vt:lpstr>
      <vt:lpstr>Number of Accounts by type</vt:lpstr>
      <vt:lpstr>number of Current accounts by Province</vt:lpstr>
      <vt:lpstr>PowerPoint Presentation</vt:lpstr>
      <vt:lpstr>PowerPoint Presentation</vt:lpstr>
      <vt:lpstr>Predictive Model for account holders with 0, 1, 2, 3+ accounts</vt:lpstr>
      <vt:lpstr>Predictive Model for Change in Products month over month (-1,0,1,2+)</vt:lpstr>
      <vt:lpstr>PowerPoint Presentation</vt:lpstr>
      <vt:lpstr>Conclusion and next steps</vt:lpstr>
      <vt:lpstr>Questions????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Santander product recommender</dc:title>
  <dc:creator>Andre Johnson</dc:creator>
  <cp:lastModifiedBy>Andre Johnson</cp:lastModifiedBy>
  <cp:revision>28</cp:revision>
  <dcterms:created xsi:type="dcterms:W3CDTF">2017-10-19T01:11:29Z</dcterms:created>
  <dcterms:modified xsi:type="dcterms:W3CDTF">2017-10-25T18:57:13Z</dcterms:modified>
</cp:coreProperties>
</file>

<file path=docProps/thumbnail.jpeg>
</file>